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303" r:id="rId2"/>
    <p:sldId id="256" r:id="rId3"/>
    <p:sldId id="399" r:id="rId4"/>
    <p:sldId id="403" r:id="rId5"/>
    <p:sldId id="407" r:id="rId6"/>
    <p:sldId id="409" r:id="rId7"/>
    <p:sldId id="408" r:id="rId8"/>
    <p:sldId id="406" r:id="rId9"/>
    <p:sldId id="410" r:id="rId10"/>
    <p:sldId id="411" r:id="rId11"/>
    <p:sldId id="402" r:id="rId12"/>
    <p:sldId id="412" r:id="rId13"/>
    <p:sldId id="415" r:id="rId14"/>
    <p:sldId id="416" r:id="rId15"/>
    <p:sldId id="417" r:id="rId16"/>
    <p:sldId id="413" r:id="rId17"/>
    <p:sldId id="400" r:id="rId18"/>
    <p:sldId id="418" r:id="rId19"/>
    <p:sldId id="401" r:id="rId20"/>
    <p:sldId id="308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71" d="100"/>
          <a:sy n="71" d="100"/>
        </p:scale>
        <p:origin x="-13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20/05/2015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20/05/2015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7" y="280616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 NEGOCIOS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48264" y="5085184"/>
            <a:ext cx="177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Qu</a:t>
            </a:r>
            <a:r>
              <a:rPr lang="es-419" sz="1200" b="1" dirty="0" smtClean="0">
                <a:solidFill>
                  <a:srgbClr val="FF0000"/>
                </a:solidFill>
              </a:rPr>
              <a:t>e ha sucedido?</a:t>
            </a:r>
          </a:p>
          <a:p>
            <a:r>
              <a:rPr lang="es-419" sz="1200" b="1" dirty="0" smtClean="0">
                <a:solidFill>
                  <a:srgbClr val="FF0000"/>
                </a:solidFill>
              </a:rPr>
              <a:t>Porque ha sucedido?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948264" y="3687415"/>
            <a:ext cx="1340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Qu</a:t>
            </a:r>
            <a:r>
              <a:rPr lang="es-419" sz="1200" b="1" dirty="0" smtClean="0">
                <a:solidFill>
                  <a:srgbClr val="FF0000"/>
                </a:solidFill>
              </a:rPr>
              <a:t>e sucedera?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48265" y="2494637"/>
            <a:ext cx="17700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solidFill>
                  <a:srgbClr val="FF0000"/>
                </a:solidFill>
              </a:rPr>
              <a:t>Qu</a:t>
            </a:r>
            <a:r>
              <a:rPr lang="es-419" sz="1100" b="1" dirty="0" smtClean="0">
                <a:solidFill>
                  <a:srgbClr val="FF0000"/>
                </a:solidFill>
              </a:rPr>
              <a:t>e debemos hacer para que suceda tal cosa?</a:t>
            </a:r>
            <a:endParaRPr lang="it-IT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607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prescriptive analytics 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78497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/>
        </p:nvSpPr>
        <p:spPr>
          <a:xfrm>
            <a:off x="2555776" y="4705980"/>
            <a:ext cx="1800200" cy="52322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1400" dirty="0" smtClean="0">
                <a:solidFill>
                  <a:srgbClr val="0070C0"/>
                </a:solidFill>
              </a:rPr>
              <a:t>Patrones</a:t>
            </a:r>
          </a:p>
          <a:p>
            <a:pPr algn="ctr"/>
            <a:r>
              <a:rPr lang="es-419" sz="1400" dirty="0" smtClean="0">
                <a:solidFill>
                  <a:srgbClr val="0070C0"/>
                </a:solidFill>
              </a:rPr>
              <a:t>Tendencias</a:t>
            </a:r>
            <a:endParaRPr lang="it-IT" sz="1400" dirty="0">
              <a:solidFill>
                <a:srgbClr val="0070C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79869" y="1628800"/>
            <a:ext cx="2393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600" b="1" dirty="0" smtClean="0">
                <a:latin typeface="Arial Rounded MT Bold" pitchFamily="34" charset="0"/>
              </a:rPr>
              <a:t>Penetración &gt;</a:t>
            </a:r>
            <a:r>
              <a:rPr lang="es-419" sz="3200" b="1" dirty="0" smtClean="0">
                <a:latin typeface="Arial Rounded MT Bold" pitchFamily="34" charset="0"/>
              </a:rPr>
              <a:t>70%</a:t>
            </a:r>
            <a:endParaRPr lang="it-IT" sz="3200" b="1" dirty="0">
              <a:latin typeface="Arial Rounded MT Bold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2127339"/>
            <a:ext cx="3456384" cy="276999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1200" dirty="0" smtClean="0">
                <a:solidFill>
                  <a:srgbClr val="002060"/>
                </a:solidFill>
              </a:rPr>
              <a:t>Descriptive analytics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549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15716" y="2576981"/>
            <a:ext cx="168347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Data</a:t>
            </a:r>
            <a:r>
              <a:rPr lang="es-419" sz="2000" b="1" dirty="0" smtClean="0">
                <a:solidFill>
                  <a:schemeClr val="bg1"/>
                </a:solidFill>
              </a:rPr>
              <a:t> Mining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51803" y="4346108"/>
            <a:ext cx="122822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S</a:t>
            </a:r>
            <a:r>
              <a:rPr lang="es-419" sz="2000" b="1" dirty="0" smtClean="0">
                <a:solidFill>
                  <a:schemeClr val="bg1"/>
                </a:solidFill>
              </a:rPr>
              <a:t>tatistics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34283" y="2564350"/>
            <a:ext cx="242887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</a:t>
            </a:r>
            <a:r>
              <a:rPr lang="es-419" sz="2000" b="1" dirty="0" smtClean="0">
                <a:solidFill>
                  <a:schemeClr val="bg1"/>
                </a:solidFill>
              </a:rPr>
              <a:t>earning machine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051602" y="2563933"/>
            <a:ext cx="135806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2000" b="1" dirty="0" smtClean="0">
                <a:solidFill>
                  <a:schemeClr val="bg1"/>
                </a:solidFill>
              </a:rPr>
              <a:t>Modeling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28957"/>
            <a:ext cx="1546971" cy="834976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162" y="3539856"/>
            <a:ext cx="1687504" cy="806252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33800"/>
            <a:ext cx="1362075" cy="142875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21" y="1537857"/>
            <a:ext cx="1444826" cy="1026076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390" y="3165596"/>
            <a:ext cx="5376098" cy="3508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9583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81164"/>
            <a:ext cx="8287546" cy="2760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PRONOSTICOS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170" y="1709937"/>
            <a:ext cx="3488246" cy="2276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22" y="1709936"/>
            <a:ext cx="3748396" cy="2229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Rectángulo redondeado"/>
          <p:cNvSpPr/>
          <p:nvPr/>
        </p:nvSpPr>
        <p:spPr>
          <a:xfrm>
            <a:off x="6359923" y="5022184"/>
            <a:ext cx="913044" cy="1719184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Flecha doblada hacia arriba"/>
          <p:cNvSpPr/>
          <p:nvPr/>
        </p:nvSpPr>
        <p:spPr>
          <a:xfrm rot="16200000" flipH="1">
            <a:off x="7394764" y="4763304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4524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ANALISIS PREDICTIVO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15" name="14 Flecha doblada hacia arriba"/>
          <p:cNvSpPr/>
          <p:nvPr/>
        </p:nvSpPr>
        <p:spPr>
          <a:xfrm rot="16200000" flipH="1">
            <a:off x="7394764" y="4763304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3733800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082" y="4575405"/>
            <a:ext cx="2027222" cy="1447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950" y="4575405"/>
            <a:ext cx="2123132" cy="1447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3473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ANALISIS PREDICTIVO Y PRONOSTICOS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733800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87107"/>
            <a:ext cx="8287546" cy="2760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 redondeado"/>
          <p:cNvSpPr/>
          <p:nvPr/>
        </p:nvSpPr>
        <p:spPr>
          <a:xfrm>
            <a:off x="6359923" y="4734152"/>
            <a:ext cx="913044" cy="1719184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Flecha doblada hacia arriba"/>
          <p:cNvSpPr/>
          <p:nvPr/>
        </p:nvSpPr>
        <p:spPr>
          <a:xfrm rot="16200000" flipH="1">
            <a:off x="7394764" y="4475272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283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" y="2564904"/>
            <a:ext cx="9150466" cy="3047603"/>
            <a:chOff x="1" y="2564904"/>
            <a:chExt cx="9150466" cy="304760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564904"/>
              <a:ext cx="9150466" cy="30476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 redondeado"/>
            <p:cNvSpPr/>
            <p:nvPr/>
          </p:nvSpPr>
          <p:spPr>
            <a:xfrm>
              <a:off x="6660232" y="3429001"/>
              <a:ext cx="1008112" cy="218350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5 Flecha doblada hacia arriba"/>
            <p:cNvSpPr/>
            <p:nvPr/>
          </p:nvSpPr>
          <p:spPr>
            <a:xfrm rot="16200000" flipH="1">
              <a:off x="7626524" y="3470826"/>
              <a:ext cx="1091755" cy="1008112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63548" y="1996226"/>
            <a:ext cx="8800940" cy="3627054"/>
            <a:chOff x="163548" y="1996226"/>
            <a:chExt cx="8800940" cy="36270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48" y="1996226"/>
              <a:ext cx="8800940" cy="36270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7735562" y="3798919"/>
              <a:ext cx="7088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419" sz="2800" b="1" dirty="0" smtClean="0">
                  <a:solidFill>
                    <a:srgbClr val="FF0000"/>
                  </a:solidFill>
                </a:rPr>
                <a:t>OK</a:t>
              </a:r>
              <a:endParaRPr lang="it-IT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5957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78086"/>
            <a:ext cx="2818829" cy="2310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4077072"/>
            <a:ext cx="2818829" cy="2252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60" y="1478086"/>
            <a:ext cx="2818856" cy="2310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60" y="4077072"/>
            <a:ext cx="2818856" cy="2252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691680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MODELOS DE ANALITICA </a:t>
            </a:r>
            <a:r>
              <a:rPr lang="es-419" sz="2800" b="1" dirty="0" smtClean="0">
                <a:solidFill>
                  <a:schemeClr val="bg1"/>
                </a:solidFill>
              </a:rPr>
              <a:t>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264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1916832"/>
            <a:ext cx="8136904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32040" y="5373216"/>
            <a:ext cx="381642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Arial Rounded MT Bold" pitchFamily="34" charset="0"/>
              </a:rPr>
              <a:t>D</a:t>
            </a:r>
            <a:r>
              <a:rPr lang="es-419" sz="2000" b="1" dirty="0" smtClean="0">
                <a:latin typeface="Arial Rounded MT Bold" pitchFamily="34" charset="0"/>
              </a:rPr>
              <a:t>e 5 a 10 años para su maduración </a:t>
            </a:r>
            <a:endParaRPr lang="es-419" sz="2000" b="1" dirty="0" smtClean="0">
              <a:latin typeface="Arial Rounded MT Bold" pitchFamily="34" charset="0"/>
            </a:endParaRPr>
          </a:p>
          <a:p>
            <a:pPr algn="ctr"/>
            <a:r>
              <a:rPr lang="es-419" sz="1100" b="1" dirty="0"/>
              <a:t>“Hype Cycle of Emerging Technologies” de Gartner, </a:t>
            </a:r>
            <a:endParaRPr lang="it-IT" sz="11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9931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6" y="1628799"/>
            <a:ext cx="7544916" cy="4491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79712" y="47667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</a:p>
          <a:p>
            <a:pPr algn="ctr"/>
            <a:r>
              <a:rPr lang="es-419" sz="2000" b="1" dirty="0" smtClean="0">
                <a:solidFill>
                  <a:schemeClr val="bg1"/>
                </a:solidFill>
              </a:rPr>
              <a:t>Sistema Inteligente de Manejo de Autos de Google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15516" y="5149878"/>
            <a:ext cx="2827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Arial Rounded MT Bold" pitchFamily="34" charset="0"/>
              </a:rPr>
              <a:t>P</a:t>
            </a:r>
            <a:r>
              <a:rPr lang="es-419" sz="2000" b="1" dirty="0" smtClean="0">
                <a:solidFill>
                  <a:schemeClr val="bg1"/>
                </a:solidFill>
                <a:latin typeface="Arial Rounded MT Bold" pitchFamily="34" charset="0"/>
              </a:rPr>
              <a:t>enetración  de las soluciones prescriptivas: 3%</a:t>
            </a:r>
            <a:endParaRPr lang="it-IT" sz="40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6086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7046497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PROCESOS DE LA ANALITICA DE NEGOCIOS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272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3861048"/>
            <a:ext cx="8136904" cy="15841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 Y DE DIAGNOSTICO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68144" y="5503821"/>
            <a:ext cx="2948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&gt;</a:t>
            </a:r>
            <a:r>
              <a:rPr lang="es-419" sz="4000" b="1" dirty="0" smtClean="0">
                <a:latin typeface="Arial Rounded MT Bold" pitchFamily="34" charset="0"/>
              </a:rPr>
              <a:t>70%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821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 Y DE DIAGNOSTICO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4" y="1916832"/>
            <a:ext cx="9121416" cy="350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43608" y="4077072"/>
            <a:ext cx="18002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8 Rectángulo"/>
          <p:cNvSpPr/>
          <p:nvPr/>
        </p:nvSpPr>
        <p:spPr>
          <a:xfrm>
            <a:off x="2843808" y="4365104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"/>
          <p:cNvSpPr/>
          <p:nvPr/>
        </p:nvSpPr>
        <p:spPr>
          <a:xfrm>
            <a:off x="4283968" y="3667897"/>
            <a:ext cx="2376264" cy="1273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Rectángulo"/>
          <p:cNvSpPr/>
          <p:nvPr/>
        </p:nvSpPr>
        <p:spPr>
          <a:xfrm>
            <a:off x="6675839" y="4077072"/>
            <a:ext cx="1142977" cy="864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Rectángulo"/>
          <p:cNvSpPr/>
          <p:nvPr/>
        </p:nvSpPr>
        <p:spPr>
          <a:xfrm>
            <a:off x="7821511" y="3861048"/>
            <a:ext cx="926953" cy="1080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2463073" y="4418402"/>
            <a:ext cx="5205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bg1"/>
                </a:solidFill>
              </a:rPr>
              <a:t>E S T A C I O N A L I D A D E S 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247327" y="3249270"/>
            <a:ext cx="771365" cy="2154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800" dirty="0" smtClean="0"/>
              <a:t>Correlacion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26244889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2924944"/>
            <a:ext cx="8136904" cy="9361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796136" y="5503821"/>
            <a:ext cx="2885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15%-25%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67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64904"/>
            <a:ext cx="9150466" cy="3047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6660232" y="3429001"/>
            <a:ext cx="1008112" cy="2183506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5 Flecha doblada hacia arriba"/>
          <p:cNvSpPr/>
          <p:nvPr/>
        </p:nvSpPr>
        <p:spPr>
          <a:xfrm rot="16200000" flipH="1">
            <a:off x="7626524" y="3470826"/>
            <a:ext cx="1091755" cy="100811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97168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1916832"/>
            <a:ext cx="8136904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012160" y="5503821"/>
            <a:ext cx="2622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</a:t>
            </a:r>
            <a:r>
              <a:rPr lang="es-419" sz="4000" b="1" dirty="0">
                <a:latin typeface="Arial Rounded MT Bold" pitchFamily="34" charset="0"/>
              </a:rPr>
              <a:t> </a:t>
            </a:r>
            <a:r>
              <a:rPr lang="es-419" sz="4000" b="1" dirty="0" smtClean="0">
                <a:latin typeface="Arial Rounded MT Bold" pitchFamily="34" charset="0"/>
              </a:rPr>
              <a:t>5%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683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" y="2564904"/>
            <a:ext cx="9150466" cy="3047603"/>
            <a:chOff x="1" y="2564904"/>
            <a:chExt cx="9150466" cy="304760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564904"/>
              <a:ext cx="9150466" cy="30476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 redondeado"/>
            <p:cNvSpPr/>
            <p:nvPr/>
          </p:nvSpPr>
          <p:spPr>
            <a:xfrm>
              <a:off x="6660232" y="3429001"/>
              <a:ext cx="1008112" cy="218350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5 Flecha doblada hacia arriba"/>
            <p:cNvSpPr/>
            <p:nvPr/>
          </p:nvSpPr>
          <p:spPr>
            <a:xfrm rot="16200000" flipH="1">
              <a:off x="7626524" y="3470826"/>
              <a:ext cx="1091755" cy="1008112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63548" y="1996226"/>
            <a:ext cx="8800940" cy="3627054"/>
            <a:chOff x="163548" y="1996226"/>
            <a:chExt cx="8800940" cy="36270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48" y="1996226"/>
              <a:ext cx="8800940" cy="36270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7735562" y="3798919"/>
              <a:ext cx="7088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419" sz="2800" b="1" dirty="0" smtClean="0">
                  <a:solidFill>
                    <a:srgbClr val="FF0000"/>
                  </a:solidFill>
                </a:rPr>
                <a:t>OK</a:t>
              </a:r>
              <a:endParaRPr lang="it-IT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5576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10166</TotalTime>
  <Words>294</Words>
  <Application>Microsoft Office PowerPoint</Application>
  <PresentationFormat>Presentación en pantalla (4:3)</PresentationFormat>
  <Paragraphs>80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222</cp:revision>
  <dcterms:created xsi:type="dcterms:W3CDTF">2015-03-20T20:20:12Z</dcterms:created>
  <dcterms:modified xsi:type="dcterms:W3CDTF">2015-05-20T16:54:52Z</dcterms:modified>
</cp:coreProperties>
</file>